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15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8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1" r:id="rId3"/>
    <p:sldId id="388" r:id="rId4"/>
    <p:sldId id="385" r:id="rId5"/>
    <p:sldId id="386" r:id="rId6"/>
    <p:sldId id="387" r:id="rId7"/>
    <p:sldId id="389" r:id="rId8"/>
    <p:sldId id="390" r:id="rId9"/>
    <p:sldId id="391" r:id="rId10"/>
    <p:sldId id="399" r:id="rId11"/>
    <p:sldId id="392" r:id="rId12"/>
    <p:sldId id="393" r:id="rId13"/>
    <p:sldId id="394" r:id="rId14"/>
    <p:sldId id="395" r:id="rId15"/>
    <p:sldId id="396" r:id="rId16"/>
    <p:sldId id="397" r:id="rId17"/>
    <p:sldId id="398" r:id="rId18"/>
    <p:sldId id="270" r:id="rId19"/>
  </p:sldIdLst>
  <p:sldSz cx="9144000" cy="5143500" type="screen16x9"/>
  <p:notesSz cx="6858000" cy="9144000"/>
  <p:embeddedFontLs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Century Gothic" pitchFamily="34" charset="0"/>
      <p:regular r:id="rId25"/>
      <p:bold r:id="rId26"/>
      <p:italic r:id="rId27"/>
      <p:boldItalic r:id="rId28"/>
    </p:embeddedFont>
    <p:embeddedFont>
      <p:font typeface="Arial Narrow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398" autoAdjust="0"/>
    <p:restoredTop sz="94660"/>
  </p:normalViewPr>
  <p:slideViewPr>
    <p:cSldViewPr snapToGrid="0">
      <p:cViewPr>
        <p:scale>
          <a:sx n="80" d="100"/>
          <a:sy n="80" d="100"/>
        </p:scale>
        <p:origin x="-1440" y="-55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109" Type="http://schemas.openxmlformats.org/officeDocument/2006/relationships/tableStyles" Target="tableStyles.xml"/><Relationship Id="rId21" Type="http://schemas.openxmlformats.org/officeDocument/2006/relationships/font" Target="fonts/font1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10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 smtClean="0"/>
              <a:t>https://medium.com/data-hackers/uma-introdu%C3%A7%C3%A3o-as-redes-neurais-convolucionais-utilizando-o-keras-41ee8dcc033e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24/05/2022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09ffa863cd_0_2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Propriedades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Matemáticas</a:t>
            </a:r>
            <a:endParaRPr sz="4000" b="1" i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90260" y="1829753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b="1" dirty="0" err="1" smtClean="0">
                <a:latin typeface="Arial Narrow" pitchFamily="34" charset="0"/>
              </a:rPr>
              <a:t>ReLU</a:t>
            </a:r>
            <a:r>
              <a:rPr lang="pt-BR" sz="2200" dirty="0" smtClean="0">
                <a:latin typeface="Arial Narrow" pitchFamily="34" charset="0"/>
              </a:rPr>
              <a:t> é uma </a:t>
            </a:r>
            <a:r>
              <a:rPr lang="pt-BR" sz="2200" dirty="0" smtClean="0">
                <a:latin typeface="Arial Narrow" pitchFamily="34" charset="0"/>
              </a:rPr>
              <a:t>abreviação Unidade Linear Retificada</a:t>
            </a:r>
            <a:r>
              <a:rPr lang="pt-BR" sz="2200" dirty="0" smtClean="0">
                <a:latin typeface="Arial Narrow" pitchFamily="34" charset="0"/>
              </a:rPr>
              <a:t>. Ela produz resultados no intervalo [0, </a:t>
            </a:r>
            <a:r>
              <a:rPr lang="pt-BR" sz="2200" dirty="0" smtClean="0">
                <a:latin typeface="Arial Narrow" pitchFamily="34" charset="0"/>
              </a:rPr>
              <a:t>∞]. </a:t>
            </a:r>
            <a:r>
              <a:rPr lang="pt-BR" sz="2200" dirty="0" smtClean="0">
                <a:latin typeface="Arial Narrow" pitchFamily="34" charset="0"/>
              </a:rPr>
              <a:t>A </a:t>
            </a:r>
            <a:r>
              <a:rPr lang="pt-BR" sz="2200" b="1" dirty="0" smtClean="0">
                <a:latin typeface="Arial Narrow" pitchFamily="34" charset="0"/>
              </a:rPr>
              <a:t>função </a:t>
            </a:r>
            <a:r>
              <a:rPr lang="pt-BR" sz="2200" b="1" dirty="0" err="1" smtClean="0">
                <a:latin typeface="Arial Narrow" pitchFamily="34" charset="0"/>
              </a:rPr>
              <a:t>ReLU</a:t>
            </a:r>
            <a:r>
              <a:rPr lang="pt-BR" sz="2200" dirty="0" smtClean="0">
                <a:latin typeface="Arial Narrow" pitchFamily="34" charset="0"/>
              </a:rPr>
              <a:t> retorna 0 para todos os valores negativos, e o próprio valor para valores positivos.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0962" name="Picture 2" descr="Funções de ativação: definição, características, e quando usar cada uma –  IA Expert Academ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1933" y="2288991"/>
            <a:ext cx="5310292" cy="28545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</a:t>
            </a:r>
            <a:r>
              <a:rPr lang="pt-BR" sz="2200" b="1" i="1" dirty="0" err="1" smtClean="0">
                <a:latin typeface="Arial Narrow" pitchFamily="34" charset="0"/>
              </a:rPr>
              <a:t>Pooling</a:t>
            </a:r>
            <a:r>
              <a:rPr lang="pt-BR" sz="2200" dirty="0" smtClean="0">
                <a:latin typeface="Arial Narrow" pitchFamily="34" charset="0"/>
              </a:rPr>
              <a:t> é um processo de </a:t>
            </a:r>
            <a:r>
              <a:rPr lang="pt-BR" sz="2200" b="1" i="1" dirty="0" err="1" smtClean="0">
                <a:latin typeface="Arial Narrow" pitchFamily="34" charset="0"/>
              </a:rPr>
              <a:t>downsamping</a:t>
            </a:r>
            <a:r>
              <a:rPr lang="pt-BR" sz="2200" dirty="0" smtClean="0">
                <a:latin typeface="Arial Narrow" pitchFamily="34" charset="0"/>
              </a:rPr>
              <a:t>. É um processo simples de redução da dimensionalidade/</a:t>
            </a:r>
            <a:r>
              <a:rPr lang="pt-BR" sz="2200" i="1" dirty="0" err="1" smtClean="0">
                <a:latin typeface="Arial Narrow" pitchFamily="34" charset="0"/>
              </a:rPr>
              <a:t>features</a:t>
            </a:r>
            <a:r>
              <a:rPr lang="pt-BR" sz="2200" i="1" dirty="0" smtClean="0">
                <a:latin typeface="Arial Narrow" pitchFamily="34" charset="0"/>
              </a:rPr>
              <a:t> </a:t>
            </a:r>
            <a:r>
              <a:rPr lang="pt-BR" sz="2200" i="1" dirty="0" err="1" smtClean="0">
                <a:latin typeface="Arial Narrow" pitchFamily="34" charset="0"/>
              </a:rPr>
              <a:t>maps</a:t>
            </a:r>
            <a:r>
              <a:rPr lang="pt-BR" sz="2200" dirty="0" smtClean="0">
                <a:latin typeface="Arial Narrow" pitchFamily="34" charset="0"/>
              </a:rPr>
              <a:t>. Em uma forma </a:t>
            </a:r>
            <a:r>
              <a:rPr lang="pt-BR" sz="2200" dirty="0" smtClean="0">
                <a:latin typeface="Arial Narrow" pitchFamily="34" charset="0"/>
              </a:rPr>
              <a:t>simples de </a:t>
            </a:r>
            <a:r>
              <a:rPr lang="pt-BR" sz="2200" dirty="0" smtClean="0">
                <a:latin typeface="Arial Narrow" pitchFamily="34" charset="0"/>
              </a:rPr>
              <a:t>pensar, podemos entender essa transformação como uma redução do tamanho da imagem.</a:t>
            </a:r>
            <a:r>
              <a:rPr lang="pt-BR" sz="2200" dirty="0" smtClean="0">
                <a:latin typeface="Arial Narrow" pitchFamily="34" charset="0"/>
              </a:rPr>
              <a:t>. 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794" name="Picture 2" descr="https://miro.medium.com/max/1028/1*zXF0FNzzLaxN9zwA8efGww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73376" y="2226642"/>
            <a:ext cx="3485091" cy="27528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Hui Wu Website - Pooling with Stochastic Spatial Sampl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9" y="1668553"/>
            <a:ext cx="6943726" cy="3474947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A motivação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é</a:t>
            </a:r>
            <a:r>
              <a:rPr lang="pt-BR" sz="2200" dirty="0" smtClean="0">
                <a:latin typeface="Arial Narrow" pitchFamily="34" charset="0"/>
              </a:rPr>
              <a:t> </a:t>
            </a:r>
            <a:r>
              <a:rPr lang="pt-BR" sz="2200" dirty="0" smtClean="0">
                <a:latin typeface="Arial Narrow" pitchFamily="34" charset="0"/>
              </a:rPr>
              <a:t>diminuir sua variância a pequenas alterações e também de reduzir a quantidade de parâmetros treinados pela rede.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b="1" dirty="0" smtClean="0">
                <a:latin typeface="Arial Narrow" pitchFamily="34" charset="0"/>
              </a:rPr>
              <a:t>Existem 3 </a:t>
            </a:r>
            <a:r>
              <a:rPr lang="pt-BR" sz="2200" b="1" dirty="0" smtClean="0">
                <a:latin typeface="Arial Narrow" pitchFamily="34" charset="0"/>
              </a:rPr>
              <a:t>operações: </a:t>
            </a:r>
            <a:r>
              <a:rPr lang="pt-BR" sz="2200" i="1" dirty="0" err="1" smtClean="0">
                <a:latin typeface="Arial Narrow" pitchFamily="34" charset="0"/>
              </a:rPr>
              <a:t>Pooling</a:t>
            </a:r>
            <a:r>
              <a:rPr lang="pt-BR" sz="2200" i="1" dirty="0" smtClean="0">
                <a:latin typeface="Arial Narrow" pitchFamily="34" charset="0"/>
              </a:rPr>
              <a:t> </a:t>
            </a:r>
            <a:r>
              <a:rPr lang="pt-BR" sz="2200" dirty="0" smtClean="0">
                <a:latin typeface="Arial Narrow" pitchFamily="34" charset="0"/>
              </a:rPr>
              <a:t>(</a:t>
            </a:r>
            <a:r>
              <a:rPr lang="pt-BR" sz="2200" i="1" dirty="0" err="1" smtClean="0">
                <a:latin typeface="Arial Narrow" pitchFamily="34" charset="0"/>
              </a:rPr>
              <a:t>MaxPooling</a:t>
            </a:r>
            <a:r>
              <a:rPr lang="pt-BR" sz="2200" dirty="0" smtClean="0">
                <a:latin typeface="Arial Narrow" pitchFamily="34" charset="0"/>
              </a:rPr>
              <a:t>, </a:t>
            </a:r>
            <a:r>
              <a:rPr lang="pt-BR" sz="2200" i="1" dirty="0" err="1" smtClean="0">
                <a:latin typeface="Arial Narrow" pitchFamily="34" charset="0"/>
              </a:rPr>
              <a:t>SumPooling</a:t>
            </a:r>
            <a:r>
              <a:rPr lang="pt-BR" sz="2200" dirty="0" smtClean="0">
                <a:latin typeface="Arial Narrow" pitchFamily="34" charset="0"/>
              </a:rPr>
              <a:t>, </a:t>
            </a:r>
            <a:r>
              <a:rPr lang="pt-BR" sz="2200" i="1" dirty="0" err="1" smtClean="0">
                <a:latin typeface="Arial Narrow" pitchFamily="34" charset="0"/>
              </a:rPr>
              <a:t>AvaragePooling</a:t>
            </a:r>
            <a:r>
              <a:rPr lang="pt-BR" sz="2200" dirty="0" smtClean="0">
                <a:latin typeface="Arial Narrow" pitchFamily="34" charset="0"/>
              </a:rPr>
              <a:t>). Todas elas seguem o mesmo princípio e só se diferem na forma como calculam o valor final. A mais utilizada nos dias de hoje é a </a:t>
            </a:r>
            <a:r>
              <a:rPr lang="pt-BR" sz="2200" i="1" dirty="0" err="1" smtClean="0">
                <a:latin typeface="Arial Narrow" pitchFamily="34" charset="0"/>
              </a:rPr>
              <a:t>MaxPooling</a:t>
            </a:r>
            <a:r>
              <a:rPr lang="pt-BR" sz="2200" dirty="0" smtClean="0">
                <a:latin typeface="Arial Narrow" pitchFamily="34" charset="0"/>
              </a:rPr>
              <a:t>. 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Picture 2" descr="https://miro.medium.com/max/1028/1*zXF0FNzzLaxN9zwA8efGww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62276" y="2596330"/>
            <a:ext cx="3224742" cy="25471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A operação de </a:t>
            </a:r>
            <a:r>
              <a:rPr lang="pt-BR" sz="2200" b="1" i="1" dirty="0" err="1" smtClean="0">
                <a:latin typeface="Arial Narrow" pitchFamily="34" charset="0"/>
              </a:rPr>
              <a:t>MaxPooling</a:t>
            </a:r>
            <a:r>
              <a:rPr lang="pt-BR" sz="2200" i="1" dirty="0" smtClean="0">
                <a:latin typeface="Arial Narrow" pitchFamily="34" charset="0"/>
              </a:rPr>
              <a:t> </a:t>
            </a:r>
            <a:r>
              <a:rPr lang="pt-BR" sz="2200" dirty="0" smtClean="0">
                <a:latin typeface="Arial Narrow" pitchFamily="34" charset="0"/>
              </a:rPr>
              <a:t>retira o maior elemento de determinada região da </a:t>
            </a:r>
            <a:r>
              <a:rPr lang="pt-BR" sz="2200" i="1" dirty="0" err="1" smtClean="0">
                <a:latin typeface="Arial Narrow" pitchFamily="34" charset="0"/>
              </a:rPr>
              <a:t>matrix</a:t>
            </a:r>
            <a:r>
              <a:rPr lang="pt-BR" sz="2200" dirty="0" smtClean="0">
                <a:latin typeface="Arial Narrow" pitchFamily="34" charset="0"/>
              </a:rPr>
              <a:t>. </a:t>
            </a:r>
            <a:r>
              <a:rPr lang="pt-BR" sz="2200" dirty="0" smtClean="0">
                <a:latin typeface="Arial Narrow" pitchFamily="34" charset="0"/>
              </a:rPr>
              <a:t>Posteriormente, é feito um deslizamento considerando um parâmetro de </a:t>
            </a:r>
            <a:r>
              <a:rPr lang="pt-BR" sz="2200" i="1" dirty="0" err="1" smtClean="0">
                <a:latin typeface="Arial Narrow" pitchFamily="34" charset="0"/>
              </a:rPr>
              <a:t>stride</a:t>
            </a:r>
            <a:r>
              <a:rPr lang="pt-BR" sz="2200" i="1" dirty="0" smtClean="0">
                <a:latin typeface="Arial Narrow" pitchFamily="34" charset="0"/>
              </a:rPr>
              <a:t> (</a:t>
            </a:r>
            <a:r>
              <a:rPr lang="pt-BR" sz="2200" dirty="0" smtClean="0">
                <a:latin typeface="Arial Narrow" pitchFamily="34" charset="0"/>
              </a:rPr>
              <a:t>similar </a:t>
            </a:r>
            <a:r>
              <a:rPr lang="pt-BR" sz="2200" dirty="0" smtClean="0">
                <a:latin typeface="Arial Narrow" pitchFamily="34" charset="0"/>
              </a:rPr>
              <a:t>a </a:t>
            </a:r>
            <a:r>
              <a:rPr lang="pt-BR" sz="2200" dirty="0" smtClean="0">
                <a:latin typeface="Arial Narrow" pitchFamily="34" charset="0"/>
              </a:rPr>
              <a:t>operação de </a:t>
            </a:r>
            <a:r>
              <a:rPr lang="pt-BR" sz="2200" dirty="0" err="1" smtClean="0">
                <a:latin typeface="Arial Narrow" pitchFamily="34" charset="0"/>
              </a:rPr>
              <a:t>convolução</a:t>
            </a:r>
            <a:r>
              <a:rPr lang="pt-BR" sz="2200" dirty="0" smtClean="0">
                <a:latin typeface="Arial Narrow" pitchFamily="34" charset="0"/>
              </a:rPr>
              <a:t>) para aplicação de uma nova operação.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842" name="Picture 2" descr="https://miro.medium.com/max/1400/1*GksqN5XY8HPpIddm5wzm7A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1475" y="2555798"/>
            <a:ext cx="5534026" cy="25877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A</a:t>
            </a:r>
            <a:r>
              <a:rPr lang="pt-BR" sz="2200" dirty="0" smtClean="0">
                <a:latin typeface="Arial Narrow" pitchFamily="34" charset="0"/>
              </a:rPr>
              <a:t> </a:t>
            </a:r>
            <a:r>
              <a:rPr lang="pt-BR" sz="2200" dirty="0" smtClean="0">
                <a:latin typeface="Arial Narrow" pitchFamily="34" charset="0"/>
              </a:rPr>
              <a:t>camada de </a:t>
            </a:r>
            <a:r>
              <a:rPr lang="pt-BR" sz="2200" b="1" i="1" dirty="0" err="1" smtClean="0">
                <a:latin typeface="Arial Narrow" pitchFamily="34" charset="0"/>
              </a:rPr>
              <a:t>Dropout</a:t>
            </a:r>
            <a:r>
              <a:rPr lang="pt-BR" sz="2200" dirty="0" smtClean="0">
                <a:latin typeface="Arial Narrow" pitchFamily="34" charset="0"/>
              </a:rPr>
              <a:t> é utilizada para evitar que determinadas partes da rede neural tenham muita responsabilidade e </a:t>
            </a:r>
            <a:r>
              <a:rPr lang="pt-BR" sz="2200" dirty="0" err="1" smtClean="0">
                <a:latin typeface="Arial Narrow" pitchFamily="34" charset="0"/>
              </a:rPr>
              <a:t>consequentemente</a:t>
            </a:r>
            <a:r>
              <a:rPr lang="pt-BR" sz="2200" dirty="0" smtClean="0">
                <a:latin typeface="Arial Narrow" pitchFamily="34" charset="0"/>
              </a:rPr>
              <a:t>, possam ficar muito sensíveis a pequenas alterações</a:t>
            </a:r>
            <a:r>
              <a:rPr lang="pt-BR" sz="2200" i="1" dirty="0" smtClean="0">
                <a:latin typeface="Arial Narrow" pitchFamily="34" charset="0"/>
              </a:rPr>
              <a:t>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914" name="Picture 2" descr="Visualization of dropout operation: (a) full network; (b) network after...  |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1350" y="2340436"/>
            <a:ext cx="5330825" cy="28030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Essa camada recebe um </a:t>
            </a:r>
            <a:r>
              <a:rPr lang="pt-BR" sz="2200" dirty="0" err="1" smtClean="0">
                <a:latin typeface="Arial Narrow" pitchFamily="34" charset="0"/>
              </a:rPr>
              <a:t>hyper-parâmetro</a:t>
            </a:r>
            <a:r>
              <a:rPr lang="pt-BR" sz="2200" dirty="0" smtClean="0">
                <a:latin typeface="Arial Narrow" pitchFamily="34" charset="0"/>
              </a:rPr>
              <a:t> que define uma probabilidade de “desligar” determinada área da rede neural durante o processo de treinamento.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Picture 2" descr="Visualization of dropout operation: (a) full network; (b) network after...  |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1350" y="2340436"/>
            <a:ext cx="5330825" cy="28030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40" name="Picture 4" descr="The architecture of standard deep CNN (CNN_std) for off-target... |  Download Scientific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62125" y="2512751"/>
            <a:ext cx="5286375" cy="2630749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b="1" dirty="0" err="1" smtClean="0">
                <a:latin typeface="Arial Narrow" pitchFamily="34" charset="0"/>
                <a:sym typeface="Wingdings" pitchFamily="2" charset="2"/>
              </a:rPr>
              <a:t>Flatten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 </a:t>
            </a:r>
            <a:r>
              <a:rPr lang="pt-BR" sz="2200" dirty="0" smtClean="0">
                <a:latin typeface="Arial Narrow" pitchFamily="34" charset="0"/>
              </a:rPr>
              <a:t>Essa </a:t>
            </a:r>
            <a:r>
              <a:rPr lang="pt-BR" sz="2200" dirty="0" smtClean="0">
                <a:latin typeface="Arial Narrow" pitchFamily="34" charset="0"/>
              </a:rPr>
              <a:t>camada normalmente é utilizada na divisão das 2 partes da CNN (extração de características / rede neural tradicional ). Ela basicamente opera uma transformação na </a:t>
            </a:r>
            <a:r>
              <a:rPr lang="pt-BR" sz="2200" i="1" dirty="0" err="1" smtClean="0">
                <a:latin typeface="Arial Narrow" pitchFamily="34" charset="0"/>
              </a:rPr>
              <a:t>matrix</a:t>
            </a:r>
            <a:r>
              <a:rPr lang="pt-BR" sz="2200" dirty="0" smtClean="0">
                <a:latin typeface="Arial Narrow" pitchFamily="34" charset="0"/>
              </a:rPr>
              <a:t> da imagem, alterando seu formato para um </a:t>
            </a:r>
            <a:r>
              <a:rPr lang="pt-BR" sz="2200" dirty="0" err="1" smtClean="0">
                <a:latin typeface="Arial Narrow" pitchFamily="34" charset="0"/>
              </a:rPr>
              <a:t>array</a:t>
            </a:r>
            <a:r>
              <a:rPr lang="pt-BR" sz="2200" dirty="0" smtClean="0">
                <a:latin typeface="Arial Narrow" pitchFamily="34" charset="0"/>
              </a:rPr>
              <a:t>.  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</a:t>
            </a:r>
            <a:r>
              <a:rPr lang="en-US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-137300" y="2113525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2" descr="File:Hey Machine Learning Logo.png - Wikipedia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898726" y="1043093"/>
            <a:ext cx="2152015" cy="21520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90313" y="1359334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Algoritmos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</a:rPr>
              <a:t> 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</a:rPr>
              <a:t>Convolucionais</a:t>
            </a:r>
            <a:endParaRPr lang="en-US" sz="4500" b="1" i="1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685800" y="231736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10242" name="Picture 2" descr="File:Hey Machine Learning Logo.png - Wikipedia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898726" y="1043093"/>
            <a:ext cx="2152015" cy="21520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Como uma imagem é representada?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8" name="Picture 4" descr="https://miro.medium.com/max/1400/1*wtEvRZ5wsupHtJ6NDaaUm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72674"/>
            <a:ext cx="6104467" cy="3470826"/>
          </a:xfrm>
          <a:prstGeom prst="rect">
            <a:avLst/>
          </a:prstGeom>
          <a:noFill/>
        </p:spPr>
      </p:pic>
      <p:pic>
        <p:nvPicPr>
          <p:cNvPr id="1030" name="Picture 6" descr="Lenna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81587" y="1166813"/>
            <a:ext cx="2211388" cy="22113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Matematicamente, uma </a:t>
            </a:r>
            <a:r>
              <a:rPr lang="pt-BR" sz="2200" dirty="0" err="1" smtClean="0">
                <a:latin typeface="Arial Narrow" pitchFamily="34" charset="0"/>
              </a:rPr>
              <a:t>convolução</a:t>
            </a:r>
            <a:r>
              <a:rPr lang="pt-BR" sz="2200" dirty="0" smtClean="0">
                <a:latin typeface="Arial Narrow" pitchFamily="34" charset="0"/>
              </a:rPr>
              <a:t> é uma </a:t>
            </a:r>
            <a:r>
              <a:rPr lang="pt-BR" sz="2200" b="1" dirty="0" smtClean="0">
                <a:latin typeface="Arial Narrow" pitchFamily="34" charset="0"/>
              </a:rPr>
              <a:t>operação linear que a partir de duas funções</a:t>
            </a:r>
            <a:r>
              <a:rPr lang="pt-BR" sz="2200" dirty="0" smtClean="0">
                <a:latin typeface="Arial Narrow" pitchFamily="34" charset="0"/>
              </a:rPr>
              <a:t>, gera uma terceira (normalmente chamada de </a:t>
            </a:r>
            <a:r>
              <a:rPr lang="pt-BR" sz="2200" i="1" dirty="0" err="1" smtClean="0">
                <a:latin typeface="Arial Narrow" pitchFamily="34" charset="0"/>
              </a:rPr>
              <a:t>feature</a:t>
            </a:r>
            <a:r>
              <a:rPr lang="pt-BR" sz="2200" i="1" dirty="0" smtClean="0">
                <a:latin typeface="Arial Narrow" pitchFamily="34" charset="0"/>
              </a:rPr>
              <a:t> </a:t>
            </a:r>
            <a:r>
              <a:rPr lang="pt-BR" sz="2200" i="1" dirty="0" err="1" smtClean="0">
                <a:latin typeface="Arial Narrow" pitchFamily="34" charset="0"/>
              </a:rPr>
              <a:t>map</a:t>
            </a:r>
            <a:r>
              <a:rPr lang="pt-BR" sz="2200" dirty="0" smtClean="0">
                <a:latin typeface="Arial Narrow" pitchFamily="34" charset="0"/>
              </a:rPr>
              <a:t>)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698" name="Picture 2" descr="What are Convolutional Neural Networks? | IB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27667" y="1945355"/>
            <a:ext cx="5291666" cy="30780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No contexto de imagens, podemos entender esse processo como um </a:t>
            </a:r>
            <a:r>
              <a:rPr lang="pt-BR" sz="2200" b="1" dirty="0" smtClean="0">
                <a:latin typeface="Arial Narrow" pitchFamily="34" charset="0"/>
              </a:rPr>
              <a:t>filtro/</a:t>
            </a:r>
            <a:r>
              <a:rPr lang="pt-BR" sz="2200" b="1" i="1" dirty="0" err="1" smtClean="0">
                <a:latin typeface="Arial Narrow" pitchFamily="34" charset="0"/>
              </a:rPr>
              <a:t>kernel</a:t>
            </a:r>
            <a:r>
              <a:rPr lang="pt-BR" sz="2200" b="1" dirty="0" smtClean="0">
                <a:latin typeface="Arial Narrow" pitchFamily="34" charset="0"/>
              </a:rPr>
              <a:t> </a:t>
            </a:r>
            <a:r>
              <a:rPr lang="pt-BR" sz="2200" dirty="0" smtClean="0">
                <a:latin typeface="Arial Narrow" pitchFamily="34" charset="0"/>
              </a:rPr>
              <a:t>que transforma uma imagem de entrada</a:t>
            </a:r>
            <a:r>
              <a:rPr lang="pt-BR" sz="2400" dirty="0" smtClean="0"/>
              <a:t>. 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i="0" u="none" strike="noStrike" cap="none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sz="36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 descr="Deep Learning – Introduction to Convolutional Neural Networks - Vinod  Sharma's Blo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7067" y="2137271"/>
            <a:ext cx="6705600" cy="24707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https://miro.medium.com/max/1400/1*rRT3tkMOKX-8c7nqW_iHLQ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93309" y="2215841"/>
            <a:ext cx="5026024" cy="2927659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Um </a:t>
            </a:r>
            <a:r>
              <a:rPr lang="pt-BR" sz="2200" b="1" i="1" dirty="0" err="1" smtClean="0">
                <a:latin typeface="Arial Narrow" pitchFamily="34" charset="0"/>
              </a:rPr>
              <a:t>kernel</a:t>
            </a:r>
            <a:r>
              <a:rPr lang="pt-BR" sz="2200" dirty="0" smtClean="0">
                <a:latin typeface="Arial Narrow" pitchFamily="34" charset="0"/>
              </a:rPr>
              <a:t> é uma </a:t>
            </a:r>
            <a:r>
              <a:rPr lang="pt-BR" sz="2200" i="1" dirty="0" err="1" smtClean="0">
                <a:latin typeface="Arial Narrow" pitchFamily="34" charset="0"/>
              </a:rPr>
              <a:t>matrix</a:t>
            </a:r>
            <a:r>
              <a:rPr lang="pt-BR" sz="2200" i="1" dirty="0" smtClean="0">
                <a:latin typeface="Arial Narrow" pitchFamily="34" charset="0"/>
              </a:rPr>
              <a:t> </a:t>
            </a:r>
            <a:r>
              <a:rPr lang="pt-BR" sz="2200" dirty="0" smtClean="0">
                <a:latin typeface="Arial Narrow" pitchFamily="34" charset="0"/>
              </a:rPr>
              <a:t>utilizada para uma operação de multiplicação de matrizes. Esta operação é aplicada diversas vezes em diferentes regiões da imagem. A cada aplicação, a região é alterada por um parâmetro conhecido como </a:t>
            </a:r>
            <a:r>
              <a:rPr lang="pt-BR" sz="2200" i="1" dirty="0" err="1" smtClean="0">
                <a:latin typeface="Arial Narrow" pitchFamily="34" charset="0"/>
              </a:rPr>
              <a:t>stride</a:t>
            </a:r>
            <a:r>
              <a:rPr lang="pt-BR" sz="2200" i="1" dirty="0" smtClean="0">
                <a:latin typeface="Arial Narrow" pitchFamily="34" charset="0"/>
                <a:sym typeface="Wingdings" pitchFamily="2" charset="2"/>
              </a:rPr>
              <a:t>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Muitas </a:t>
            </a:r>
            <a:r>
              <a:rPr lang="pt-BR" sz="2200" dirty="0" err="1" smtClean="0">
                <a:latin typeface="Arial Narrow" pitchFamily="34" charset="0"/>
              </a:rPr>
              <a:t>convoluções</a:t>
            </a:r>
            <a:r>
              <a:rPr lang="pt-BR" sz="2200" dirty="0" smtClean="0">
                <a:latin typeface="Arial Narrow" pitchFamily="34" charset="0"/>
              </a:rPr>
              <a:t> podem impactar na assertividade da CNN se o tamanho da </a:t>
            </a:r>
            <a:r>
              <a:rPr lang="pt-BR" sz="2200" b="1" dirty="0" smtClean="0">
                <a:latin typeface="Arial Narrow" pitchFamily="34" charset="0"/>
              </a:rPr>
              <a:t>imagem for muito reduzido</a:t>
            </a:r>
            <a:r>
              <a:rPr lang="pt-BR" sz="2200" b="1" dirty="0" smtClean="0">
                <a:latin typeface="Arial Narrow" pitchFamily="34" charset="0"/>
              </a:rPr>
              <a:t>. </a:t>
            </a:r>
            <a:r>
              <a:rPr lang="pt-BR" sz="2200" dirty="0" smtClean="0">
                <a:latin typeface="Arial Narrow" pitchFamily="34" charset="0"/>
              </a:rPr>
              <a:t>Para contornar esse cenário, normalmente é utilizado o conceito de </a:t>
            </a:r>
            <a:r>
              <a:rPr lang="pt-BR" sz="2200" b="1" i="1" dirty="0" err="1" smtClean="0">
                <a:latin typeface="Arial Narrow" pitchFamily="34" charset="0"/>
              </a:rPr>
              <a:t>Padding</a:t>
            </a:r>
            <a:r>
              <a:rPr lang="pt-BR" sz="2200" i="1" dirty="0" smtClean="0">
                <a:latin typeface="Arial Narrow" pitchFamily="34" charset="0"/>
              </a:rPr>
              <a:t>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Picture 4" descr="https://miro.medium.com/max/1400/1*wtEvRZ5wsupHtJ6NDaaUm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1734" y="2279226"/>
            <a:ext cx="5037667" cy="2864274"/>
          </a:xfrm>
          <a:prstGeom prst="rect">
            <a:avLst/>
          </a:prstGeom>
          <a:noFill/>
        </p:spPr>
      </p:pic>
      <p:pic>
        <p:nvPicPr>
          <p:cNvPr id="13" name="Picture 6" descr="Lenna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71053" y="2245255"/>
            <a:ext cx="1683280" cy="16832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b="1" i="1" dirty="0" err="1" smtClean="0">
                <a:latin typeface="Arial Narrow" pitchFamily="34" charset="0"/>
              </a:rPr>
              <a:t>Padding</a:t>
            </a:r>
            <a:r>
              <a:rPr lang="pt-BR" sz="2200" dirty="0" smtClean="0">
                <a:latin typeface="Arial Narrow" pitchFamily="34" charset="0"/>
              </a:rPr>
              <a:t> é um processo em que alguns pixels são adicionados ao redor da imagem antes da operação de </a:t>
            </a:r>
            <a:r>
              <a:rPr lang="pt-BR" sz="2200" dirty="0" err="1" smtClean="0">
                <a:latin typeface="Arial Narrow" pitchFamily="34" charset="0"/>
              </a:rPr>
              <a:t>convolução</a:t>
            </a:r>
            <a:r>
              <a:rPr lang="pt-BR" sz="2200" dirty="0" smtClean="0">
                <a:latin typeface="Arial Narrow" pitchFamily="34" charset="0"/>
              </a:rPr>
              <a:t>, de forma a manter a dimensionalidade na imagem resultante durante a operação</a:t>
            </a:r>
            <a:r>
              <a:rPr lang="pt-BR" sz="2400" dirty="0" smtClean="0"/>
              <a:t>.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 descr="https://miro.medium.com/max/1332/1*noYcUAa_P8nRilg3Lt_nu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841" y="2223029"/>
            <a:ext cx="6343650" cy="28003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</a:rPr>
              <a:t>Uma rede neural sem função de ativação </a:t>
            </a:r>
            <a:r>
              <a:rPr lang="pt-BR" sz="2200" b="1" dirty="0" smtClean="0">
                <a:latin typeface="Arial Narrow" pitchFamily="34" charset="0"/>
              </a:rPr>
              <a:t>torna-se um modelo linear</a:t>
            </a:r>
            <a:r>
              <a:rPr lang="pt-BR" sz="2200" dirty="0" smtClean="0">
                <a:latin typeface="Arial Narrow" pitchFamily="34" charset="0"/>
              </a:rPr>
              <a:t>. Se o seu problema é linear, existem outros modelos mais </a:t>
            </a:r>
            <a:r>
              <a:rPr lang="pt-BR" sz="2200" dirty="0" smtClean="0">
                <a:latin typeface="Arial Narrow" pitchFamily="34" charset="0"/>
              </a:rPr>
              <a:t>simples...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400" dirty="0" smtClean="0"/>
              <a:t> </a:t>
            </a:r>
            <a:r>
              <a:rPr lang="pt-BR" sz="2400" dirty="0" smtClean="0"/>
              <a:t/>
            </a:r>
            <a:br>
              <a:rPr lang="pt-BR" sz="2400" dirty="0" smtClean="0"/>
            </a:br>
            <a:r>
              <a:rPr lang="pt-BR" sz="2200" dirty="0" smtClean="0">
                <a:latin typeface="Arial Narrow" pitchFamily="34" charset="0"/>
              </a:rPr>
              <a:t>Matematicamente a função </a:t>
            </a:r>
            <a:r>
              <a:rPr lang="pt-BR" sz="2200" dirty="0" err="1" smtClean="0">
                <a:latin typeface="Arial Narrow" pitchFamily="34" charset="0"/>
              </a:rPr>
              <a:t>ReLU</a:t>
            </a:r>
            <a:r>
              <a:rPr lang="pt-BR" sz="2200" dirty="0" smtClean="0">
                <a:latin typeface="Arial Narrow" pitchFamily="34" charset="0"/>
              </a:rPr>
              <a:t> é definida como </a:t>
            </a:r>
            <a:r>
              <a:rPr lang="pt-BR" sz="2200" i="1" dirty="0" smtClean="0">
                <a:latin typeface="Arial Narrow" pitchFamily="34" charset="0"/>
              </a:rPr>
              <a:t>y = </a:t>
            </a:r>
            <a:r>
              <a:rPr lang="pt-BR" sz="2200" i="1" dirty="0" err="1" smtClean="0">
                <a:latin typeface="Arial Narrow" pitchFamily="34" charset="0"/>
              </a:rPr>
              <a:t>max</a:t>
            </a:r>
            <a:r>
              <a:rPr lang="pt-BR" sz="2200" i="1" dirty="0" smtClean="0">
                <a:latin typeface="Arial Narrow" pitchFamily="34" charset="0"/>
              </a:rPr>
              <a:t>(0, x)</a:t>
            </a:r>
            <a:r>
              <a:rPr lang="pt-BR" sz="2200" dirty="0" smtClean="0">
                <a:latin typeface="Arial Narrow" pitchFamily="34" charset="0"/>
              </a:rPr>
              <a:t>. O gráfico a seguir é a ilustração desta função. 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 Matemáticas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770" name="Picture 2" descr="https://miro.medium.com/max/1400/1*_EUZwts1kcl_VcaF4XOdwQ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69534" y="2607348"/>
            <a:ext cx="5300133" cy="24091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EFF10594-7586-4373-8425-2E3C6D66C271}"/>
</file>

<file path=customXml/itemProps2.xml><?xml version="1.0" encoding="utf-8"?>
<ds:datastoreItem xmlns:ds="http://schemas.openxmlformats.org/officeDocument/2006/customXml" ds:itemID="{74348E31-192B-4B04-BAD2-8296639A69A2}"/>
</file>

<file path=customXml/itemProps3.xml><?xml version="1.0" encoding="utf-8"?>
<ds:datastoreItem xmlns:ds="http://schemas.openxmlformats.org/officeDocument/2006/customXml" ds:itemID="{EA9D5B84-815A-4226-9DBF-85DE56A7591D}"/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86</Words>
  <PresentationFormat>Apresentação na tela (16:9)</PresentationFormat>
  <Paragraphs>59</Paragraphs>
  <Slides>18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Como uma imagem é representada?     </vt:lpstr>
      <vt:lpstr>    Matematicamente, uma convolução é uma operação linear que a partir de duas funções, gera uma terceira (normalmente chamada de feature map):     </vt:lpstr>
      <vt:lpstr>    No contexto de imagens, podemos entender esse processo como um filtro/kernel que transforma uma imagem de entrada.      </vt:lpstr>
      <vt:lpstr>    Um kernel é uma matrix utilizada para uma operação de multiplicação de matrizes. Esta operação é aplicada diversas vezes em diferentes regiões da imagem. A cada aplicação, a região é alterada por um parâmetro conhecido como stride.     </vt:lpstr>
      <vt:lpstr>    Muitas convoluções podem impactar na assertividade da CNN se o tamanho da imagem for muito reduzido. Para contornar esse cenário, normalmente é utilizado o conceito de Padding.     </vt:lpstr>
      <vt:lpstr>    Padding é um processo em que alguns pixels são adicionados ao redor da imagem antes da operação de convolução, de forma a manter a dimensionalidade na imagem resultante durante a operação.     </vt:lpstr>
      <vt:lpstr>    Uma rede neural sem função de ativação torna-se um modelo linear. Se o seu problema é linear, existem outros modelos mais simples...    Matematicamente a função ReLU é definida como y = max(0, x). O gráfico a seguir é a ilustração desta função.     </vt:lpstr>
      <vt:lpstr>    ReLU é uma abreviação Unidade Linear Retificada. Ela produz resultados no intervalo [0, ∞]. A função ReLU retorna 0 para todos os valores negativos, e o próprio valor para valores positivos. </vt:lpstr>
      <vt:lpstr>   Pooling é um processo de downsamping. É um processo simples de redução da dimensionalidade/features maps. Em uma forma simples de pensar, podemos entender essa transformação como uma redução do tamanho da imagem..     </vt:lpstr>
      <vt:lpstr>   A motivação é diminuir sua variância a pequenas alterações e também de reduzir a quantidade de parâmetros treinados pela rede.    </vt:lpstr>
      <vt:lpstr>    Existem 3 operações: Pooling (MaxPooling, SumPooling, AvaragePooling). Todas elas seguem o mesmo princípio e só se diferem na forma como calculam o valor final. A mais utilizada nos dias de hoje é a MaxPooling.    </vt:lpstr>
      <vt:lpstr>    A operação de MaxPooling retira o maior elemento de determinada região da matrix. Posteriormente, é feito um deslizamento considerando um parâmetro de stride (similar a operação de convolução) para aplicação de uma nova operação.   </vt:lpstr>
      <vt:lpstr>    A camada de Dropout é utilizada para evitar que determinadas partes da rede neural tenham muita responsabilidade e consequentemente, possam ficar muito sensíveis a pequenas alterações.   </vt:lpstr>
      <vt:lpstr>    Essa camada recebe um hyper-parâmetro que define uma probabilidade de “desligar” determinada área da rede neural durante o processo de treinamento.   </vt:lpstr>
      <vt:lpstr>    Flatten: Essa camada normalmente é utilizada na divisão das 2 partes da CNN (extração de características / rede neural tradicional ). Ela basicamente opera uma transformação na matrix da imagem, alterando seu formato para um array.     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49</cp:revision>
  <dcterms:modified xsi:type="dcterms:W3CDTF">2022-05-24T23:39:53Z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